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9"/>
  </p:notesMasterIdLst>
  <p:sldIdLst>
    <p:sldId id="256" r:id="rId2"/>
    <p:sldId id="259" r:id="rId3"/>
    <p:sldId id="258" r:id="rId4"/>
    <p:sldId id="260" r:id="rId5"/>
    <p:sldId id="29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1" r:id="rId16"/>
    <p:sldId id="271" r:id="rId17"/>
    <p:sldId id="284" r:id="rId18"/>
    <p:sldId id="273" r:id="rId19"/>
    <p:sldId id="275" r:id="rId20"/>
    <p:sldId id="276" r:id="rId21"/>
    <p:sldId id="285" r:id="rId22"/>
    <p:sldId id="278" r:id="rId23"/>
    <p:sldId id="292" r:id="rId24"/>
    <p:sldId id="279" r:id="rId25"/>
    <p:sldId id="294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6433" autoAdjust="0"/>
  </p:normalViewPr>
  <p:slideViewPr>
    <p:cSldViewPr snapToGrid="0">
      <p:cViewPr varScale="1">
        <p:scale>
          <a:sx n="63" d="100"/>
          <a:sy n="63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808C9-F250-469D-BE3C-1712F5E8F06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C992-500C-4A04-8A3C-BC01318FF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</a:t>
            </a:r>
          </a:p>
          <a:p>
            <a:r>
              <a:rPr lang="en-US" dirty="0"/>
              <a:t>1. they used it on pre-fractured rock and failure is a function of friction. </a:t>
            </a:r>
          </a:p>
          <a:p>
            <a:r>
              <a:rPr lang="en-US" dirty="0"/>
              <a:t>2. They only use knowledge of fracture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Identify various precursors</a:t>
            </a:r>
          </a:p>
          <a:p>
            <a:pPr marL="228600" indent="-228600">
              <a:buAutoNum type="arabicPeriod"/>
            </a:pPr>
            <a:r>
              <a:rPr lang="en-US" dirty="0"/>
              <a:t>But do not build a predictive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032B-7496-418C-8D3E-47E70A4F0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B15E-09DB-4853-BDDF-95CAA5B6F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8A40B-E6C9-40C2-B270-74E8ACCC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44B0-AB0A-4D10-B6E2-32CCD480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ED22-32D2-4FAD-9A09-163DE5FA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28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BA00-BF4D-428B-97E4-72802D71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D713A-21E9-44B6-9570-1D440E9C3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71F7-DFC5-42A9-9AA3-AEDEF686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681B0-89F0-407E-96DD-A0B4670A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C3C0-5A3A-4472-B94E-DE763824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2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E0719-5F3E-4A34-ADCE-1B2A5A23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72CA3-31D0-4EAA-AC82-625F97216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885B-9057-4329-9125-65D1ED67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264E2-30BE-4687-B426-56AD74F3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A467-21A8-4658-9DA4-9953E9FA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8E69-F39A-4CF7-8F99-74967C33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055F-F3DE-429C-A8B9-AACF9F16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FD53-9D3A-40AA-989C-E218714D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EA941-4D40-46F6-B6CC-CF8A6C4C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682E8-F09A-4F64-BE32-15CD0A5A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4755-20E5-4677-900B-B8D73A50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E17C-7FA8-4CB6-9105-03AD89DF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7B13-1734-463C-AB72-202179BD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D3B4B-C9D8-4F50-8E98-C16EA4AD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238-7C5F-45E8-AE47-7B439B7A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7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D8A3-A7F4-4B00-804D-48EF208C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4B9BD-8317-40ED-9BE7-DE4563095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C8791-5BC1-4E1E-9661-690264798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3737E-AAAC-432D-8AFC-8A3B8E69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C05-B748-4FF9-9F15-2368B213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D4DDA-4A75-4264-8911-A9B82AC1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810B-2E6A-4C93-B6CE-6EE7FD4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52E5D-63DB-4897-B956-E03B3731C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9BFF-1DE7-4322-A41B-FD5BDA77A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5A2BE-52B0-4E76-B266-C6D621A27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FC398-09B2-485F-953C-E4398F5A8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9877C-0B16-4391-AA9B-3D115836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5AF17-4CE3-4237-A018-7455E5EA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FEC22-90B9-45A0-AD2C-E0621569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6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FD61-9CEA-4834-8A24-310E8DE4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B7EFE-919D-4ABF-A776-7572CD3D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BDC16-F5D3-4857-AB13-DAB4DCE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F01CD-12F1-4DCB-8CA6-2308A4FE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6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6D49B-809E-4154-B86A-9399DA5E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DF4BC-21B3-44E1-9650-C685D825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265D6-7F3E-49F1-827D-349C1242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FA47-F6A0-4317-B8F9-82E81230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E674-2067-48DA-ADC4-73E675E4A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46B26-C97C-4998-A19F-F34C8C79F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B1D7E-0311-440C-8677-20830B60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E12B6-6BDE-4D41-8EB0-5EBFBA31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170C4-A82A-48A9-90C3-47E9201C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F975-FCA3-4CAD-A763-0909026E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31BE7-3CE0-4F2D-A7C4-28DFD36D8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D350B-C26A-40C9-83F8-6F5483EEA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9DADA-F5D4-4085-ADC6-FC49F991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2B263-C68E-4FA6-8622-30FA58F3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65DD-6D02-4702-9CA5-0B5C2B25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6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5F9F6-48EE-4C35-BE23-7F73FC9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85DE-7EC8-4060-94ED-5081645E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4AA1D-360E-417D-A527-7916F44BC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7122-5756-4CCC-A55A-EE1ACEEFDFE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1792-B643-45E5-8FFC-F892F54D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F313-9B1F-4601-B469-975C12363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5CB0-AA72-4E79-9FC0-B4F0971BC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Shear Fracture Growth in Sandstone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4D30C-53DA-413A-A22F-F47FDC625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Harsh Vora </a:t>
            </a:r>
          </a:p>
          <a:p>
            <a:r>
              <a:rPr lang="en-US" dirty="0"/>
              <a:t>11/16/2018</a:t>
            </a:r>
          </a:p>
        </p:txBody>
      </p:sp>
    </p:spTree>
    <p:extLst>
      <p:ext uri="{BB962C8B-B14F-4D97-AF65-F5344CB8AC3E}">
        <p14:creationId xmlns:p14="http://schemas.microsoft.com/office/powerpoint/2010/main" val="312330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B6DF-DD23-4B61-BE15-BB2BF14E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Methods 2: Fracture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0134FE-D296-4A8F-A810-6E6414F760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462" y="1610686"/>
                <a:ext cx="8897487" cy="468907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Elastic Energy Released during fracture growth</a:t>
                </a:r>
              </a:p>
              <a:p>
                <a:pPr marL="0" indent="0">
                  <a:buNone/>
                </a:pPr>
                <a:endParaRPr lang="en-US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350" dirty="0"/>
                  <a:t>						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E</a:t>
                </a:r>
                <a:r>
                  <a:rPr lang="en-US" sz="1350" i="1" baseline="-25000" dirty="0"/>
                  <a:t>f</a:t>
                </a:r>
                <a:r>
                  <a:rPr lang="en-US" sz="1350" dirty="0"/>
                  <a:t> = Energy of micro-fracture (J)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C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Young’s Modulus (Pa)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σ</a:t>
                </a:r>
                <a:r>
                  <a:rPr lang="en-US" sz="1350" i="1" baseline="-25000" dirty="0"/>
                  <a:t>cf</a:t>
                </a:r>
                <a:r>
                  <a:rPr lang="en-US" sz="1350" dirty="0"/>
                  <a:t> = Peak strength at microfracture genesis (Pa)</a:t>
                </a:r>
              </a:p>
              <a:p>
                <a:pPr marL="0" indent="0">
                  <a:buNone/>
                </a:pPr>
                <a:r>
                  <a:rPr lang="el-GR" sz="1350" i="1" dirty="0"/>
                  <a:t>ν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volume of microfracture (m</a:t>
                </a:r>
                <a:r>
                  <a:rPr lang="en-US" sz="1350" baseline="30000" dirty="0"/>
                  <a:t>3</a:t>
                </a:r>
                <a:r>
                  <a:rPr lang="en-US" sz="1350" dirty="0"/>
                  <a:t>) </a:t>
                </a:r>
                <a:endParaRPr lang="en-US" sz="1050" i="1" dirty="0"/>
              </a:p>
              <a:p>
                <a:pPr marL="0" indent="0">
                  <a:buNone/>
                </a:pPr>
                <a:endParaRPr lang="en-US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0134FE-D296-4A8F-A810-6E6414F7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2" y="1610686"/>
                <a:ext cx="8897487" cy="4689073"/>
              </a:xfrm>
              <a:prstGeom prst="rect">
                <a:avLst/>
              </a:prstGeom>
              <a:blipFill>
                <a:blip r:embed="rId2"/>
                <a:stretch>
                  <a:fillRect l="-822" t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CF1DBA-5F5D-4B9D-B2E8-AE093314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51" y="1690688"/>
            <a:ext cx="6092025" cy="42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59B9EA-0CA6-4EBB-8F57-4E300E5B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" y="3021671"/>
            <a:ext cx="5115105" cy="3836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E56961-9438-4C2B-B56E-AA75C9CA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2: Fracture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DD8F3-F119-4527-B6BB-7CBCADA2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4" y="1341325"/>
            <a:ext cx="5115106" cy="184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EDA85-9016-4A2B-AF35-8689BA7E3012}"/>
              </a:ext>
            </a:extLst>
          </p:cNvPr>
          <p:cNvSpPr txBox="1"/>
          <p:nvPr/>
        </p:nvSpPr>
        <p:spPr>
          <a:xfrm>
            <a:off x="6713727" y="5288086"/>
            <a:ext cx="4640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Fracture Energy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in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Steep Decline in Kurtosis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C821A-2000-406A-826B-CDB10266A366}"/>
              </a:ext>
            </a:extLst>
          </p:cNvPr>
          <p:cNvSpPr txBox="1"/>
          <p:nvPr/>
        </p:nvSpPr>
        <p:spPr>
          <a:xfrm>
            <a:off x="6663474" y="1175011"/>
            <a:ext cx="3852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Statistical Analysis:</a:t>
            </a:r>
          </a:p>
          <a:p>
            <a:pPr marL="342900" indent="-342900">
              <a:buAutoNum type="arabicPeriod"/>
            </a:pPr>
            <a:r>
              <a:rPr lang="en-US" dirty="0"/>
              <a:t>Variance: Expectation of deviation from Mean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Kurtosis: Expectation of how outlier-prone a distribution is (similar to skewness)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4DA027-C99B-4C33-9679-023907D33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50" y="2299856"/>
            <a:ext cx="1847850" cy="6381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2EC90C-0059-4DC5-98FE-116EDE770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47" y="4154819"/>
            <a:ext cx="1143000" cy="571500"/>
          </a:xfrm>
          <a:prstGeom prst="rect">
            <a:avLst/>
          </a:prstGeom>
        </p:spPr>
      </p:pic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38AE3988-E8E1-4D95-B5A2-DDB8B40FE57B}"/>
              </a:ext>
            </a:extLst>
          </p:cNvPr>
          <p:cNvSpPr/>
          <p:nvPr/>
        </p:nvSpPr>
        <p:spPr>
          <a:xfrm>
            <a:off x="1876590" y="2443148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63644497-5E49-44B4-AA24-7FE869DD7BFC}"/>
              </a:ext>
            </a:extLst>
          </p:cNvPr>
          <p:cNvSpPr/>
          <p:nvPr/>
        </p:nvSpPr>
        <p:spPr>
          <a:xfrm>
            <a:off x="1876589" y="3316414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8B19B599-4D3F-4B1E-80CA-C6BD2F6E5F90}"/>
              </a:ext>
            </a:extLst>
          </p:cNvPr>
          <p:cNvSpPr/>
          <p:nvPr/>
        </p:nvSpPr>
        <p:spPr>
          <a:xfrm>
            <a:off x="1876589" y="6003862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A133565-A6A8-49FD-81A9-F340B3CD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49" y="1004959"/>
            <a:ext cx="5334744" cy="40010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377511-4714-4DE1-AA77-5BF1AF8F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9" y="1004959"/>
            <a:ext cx="5334744" cy="4001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64279-633E-4D88-BA9F-4D4112BA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2: Fracture 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E1E31-69BB-4A42-A0B6-AF126298A10A}"/>
              </a:ext>
            </a:extLst>
          </p:cNvPr>
          <p:cNvSpPr txBox="1"/>
          <p:nvPr/>
        </p:nvSpPr>
        <p:spPr>
          <a:xfrm>
            <a:off x="3963595" y="5157443"/>
            <a:ext cx="5334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Fracture Energy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BB4C5DDD-B903-46CA-A374-BA83C75D50D1}"/>
              </a:ext>
            </a:extLst>
          </p:cNvPr>
          <p:cNvSpPr/>
          <p:nvPr/>
        </p:nvSpPr>
        <p:spPr>
          <a:xfrm>
            <a:off x="2315835" y="1841339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57790E4-A990-4324-8010-7CEEDA79B1F0}"/>
              </a:ext>
            </a:extLst>
          </p:cNvPr>
          <p:cNvSpPr/>
          <p:nvPr/>
        </p:nvSpPr>
        <p:spPr>
          <a:xfrm>
            <a:off x="2315836" y="3643582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605F8AE5-2AF9-4A79-9257-F026C3F168A1}"/>
              </a:ext>
            </a:extLst>
          </p:cNvPr>
          <p:cNvSpPr/>
          <p:nvPr/>
        </p:nvSpPr>
        <p:spPr>
          <a:xfrm>
            <a:off x="2318212" y="2217936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85FA1E3-2967-43CD-9B4C-274FB8254713}"/>
              </a:ext>
            </a:extLst>
          </p:cNvPr>
          <p:cNvSpPr/>
          <p:nvPr/>
        </p:nvSpPr>
        <p:spPr>
          <a:xfrm>
            <a:off x="7767175" y="3545763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2B2E32B1-F655-41CB-9150-113BF69BBD1B}"/>
              </a:ext>
            </a:extLst>
          </p:cNvPr>
          <p:cNvSpPr/>
          <p:nvPr/>
        </p:nvSpPr>
        <p:spPr>
          <a:xfrm>
            <a:off x="7767174" y="3451825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22073EC4-CB72-4A41-8F4B-5ED78E891AFC}"/>
              </a:ext>
            </a:extLst>
          </p:cNvPr>
          <p:cNvSpPr/>
          <p:nvPr/>
        </p:nvSpPr>
        <p:spPr>
          <a:xfrm>
            <a:off x="7767175" y="3921379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4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B202-7D4F-45A8-AF37-38F1E629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Methods 3: Moment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/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AE events follow power law frequency-magnitude relationship</a:t>
                </a:r>
              </a:p>
              <a:p>
                <a:endParaRPr lang="en-US" sz="135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𝑏𝑀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050" dirty="0"/>
                  <a:t>N= number of earthquakes greater than magnitude M</a:t>
                </a:r>
              </a:p>
              <a:p>
                <a:r>
                  <a:rPr lang="en-US" sz="1050" dirty="0"/>
                  <a:t>b = slope of frequency magnitude relationship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  <a:blipFill>
                <a:blip r:embed="rId2"/>
                <a:stretch>
                  <a:fillRect l="-45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AEC756-C356-4BDC-A355-CE12239A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48" y="3202497"/>
            <a:ext cx="4148183" cy="311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93FAF-8710-426A-9892-BF6DA2CD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5" y="1497414"/>
            <a:ext cx="3524075" cy="1356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EEC1D-DCD1-420C-BE51-9713B8F9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5" y="2697253"/>
            <a:ext cx="5083292" cy="289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060FE-2CE3-4D0B-BC00-31E244833675}"/>
              </a:ext>
            </a:extLst>
          </p:cNvPr>
          <p:cNvSpPr txBox="1"/>
          <p:nvPr/>
        </p:nvSpPr>
        <p:spPr>
          <a:xfrm>
            <a:off x="568995" y="985929"/>
            <a:ext cx="453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and Temporal clustering of Microcracks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/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49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A5AB-ED9E-4F1B-ADC6-2642E8AD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92"/>
            <a:ext cx="10515600" cy="1325563"/>
          </a:xfrm>
        </p:spPr>
        <p:txBody>
          <a:bodyPr/>
          <a:lstStyle/>
          <a:p>
            <a:r>
              <a:rPr lang="en-US" dirty="0"/>
              <a:t>Results 3: b-value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F34EE51-2F1E-4D59-8279-5554E3B5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" y="961952"/>
            <a:ext cx="5108980" cy="18600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67CE28D-98D0-4589-8AFF-A68D9A9EC630}"/>
              </a:ext>
            </a:extLst>
          </p:cNvPr>
          <p:cNvSpPr txBox="1"/>
          <p:nvPr/>
        </p:nvSpPr>
        <p:spPr>
          <a:xfrm>
            <a:off x="6221643" y="223288"/>
            <a:ext cx="5097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Moment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 prior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range of seismic moments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8623D4-6D14-437D-A765-59F282BC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607"/>
            <a:ext cx="5108980" cy="3831735"/>
          </a:xfrm>
          <a:prstGeom prst="rect">
            <a:avLst/>
          </a:prstGeom>
        </p:spPr>
      </p:pic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FF39F8C6-B4EE-40AD-91FD-F08C2DC69E9A}"/>
              </a:ext>
            </a:extLst>
          </p:cNvPr>
          <p:cNvSpPr/>
          <p:nvPr/>
        </p:nvSpPr>
        <p:spPr>
          <a:xfrm>
            <a:off x="1657866" y="1348055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ar: 5 Points 67">
            <a:extLst>
              <a:ext uri="{FF2B5EF4-FFF2-40B4-BE49-F238E27FC236}">
                <a16:creationId xmlns:a16="http://schemas.microsoft.com/office/drawing/2014/main" id="{A64D001A-4317-41F3-B1DF-51B3302D07E7}"/>
              </a:ext>
            </a:extLst>
          </p:cNvPr>
          <p:cNvSpPr/>
          <p:nvPr/>
        </p:nvSpPr>
        <p:spPr>
          <a:xfrm>
            <a:off x="1657866" y="3761419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ar: 5 Points 68">
            <a:extLst>
              <a:ext uri="{FF2B5EF4-FFF2-40B4-BE49-F238E27FC236}">
                <a16:creationId xmlns:a16="http://schemas.microsoft.com/office/drawing/2014/main" id="{967404C3-182B-4EEF-A045-72FF54FFA415}"/>
              </a:ext>
            </a:extLst>
          </p:cNvPr>
          <p:cNvSpPr/>
          <p:nvPr/>
        </p:nvSpPr>
        <p:spPr>
          <a:xfrm>
            <a:off x="1657866" y="5248880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5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C20ED6-7791-44D2-8D84-408AE105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3: b-value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38F46-2CD6-48FC-8F9C-040DED59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44" y="1359297"/>
            <a:ext cx="5334744" cy="4001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7881D-CF2E-49D0-883A-9EAFDE45F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3" y="1359297"/>
            <a:ext cx="5334744" cy="4001058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C4DF6E29-B03F-4225-95C0-5A48A9A2B1FA}"/>
              </a:ext>
            </a:extLst>
          </p:cNvPr>
          <p:cNvSpPr/>
          <p:nvPr/>
        </p:nvSpPr>
        <p:spPr>
          <a:xfrm>
            <a:off x="2264258" y="3860249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4B935181-CC9F-45DB-B5D4-B59900E68B2D}"/>
              </a:ext>
            </a:extLst>
          </p:cNvPr>
          <p:cNvSpPr/>
          <p:nvPr/>
        </p:nvSpPr>
        <p:spPr>
          <a:xfrm>
            <a:off x="2264258" y="3429000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5ECDD90-25CB-45C1-95E2-B1A2F5FA32B0}"/>
              </a:ext>
            </a:extLst>
          </p:cNvPr>
          <p:cNvSpPr/>
          <p:nvPr/>
        </p:nvSpPr>
        <p:spPr>
          <a:xfrm>
            <a:off x="2264257" y="3708027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9893E2D-B1B7-4A56-B6D9-C9FBB1843979}"/>
              </a:ext>
            </a:extLst>
          </p:cNvPr>
          <p:cNvSpPr/>
          <p:nvPr/>
        </p:nvSpPr>
        <p:spPr>
          <a:xfrm>
            <a:off x="7818034" y="2118076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6088590-91F8-4EA3-8E37-734AFDC1DE28}"/>
              </a:ext>
            </a:extLst>
          </p:cNvPr>
          <p:cNvSpPr/>
          <p:nvPr/>
        </p:nvSpPr>
        <p:spPr>
          <a:xfrm>
            <a:off x="7818034" y="2284517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3FF5B5E-C59D-4BDF-A746-927AA5677AC3}"/>
              </a:ext>
            </a:extLst>
          </p:cNvPr>
          <p:cNvSpPr/>
          <p:nvPr/>
        </p:nvSpPr>
        <p:spPr>
          <a:xfrm>
            <a:off x="7818033" y="1722568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69B00-882E-4201-AFFE-A3BC5351BD79}"/>
              </a:ext>
            </a:extLst>
          </p:cNvPr>
          <p:cNvSpPr txBox="1"/>
          <p:nvPr/>
        </p:nvSpPr>
        <p:spPr>
          <a:xfrm>
            <a:off x="3547167" y="5360355"/>
            <a:ext cx="5097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Moment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 prior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range of seismic moments</a:t>
            </a:r>
          </a:p>
        </p:txBody>
      </p:sp>
    </p:spTree>
    <p:extLst>
      <p:ext uri="{BB962C8B-B14F-4D97-AF65-F5344CB8AC3E}">
        <p14:creationId xmlns:p14="http://schemas.microsoft.com/office/powerpoint/2010/main" val="65063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2B4B-BAFF-46A6-81DE-2E270DA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b-value change?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5A35-78B7-4F5F-8CF8-32FE82210F4E}"/>
              </a:ext>
            </a:extLst>
          </p:cNvPr>
          <p:cNvGrpSpPr/>
          <p:nvPr/>
        </p:nvGrpSpPr>
        <p:grpSpPr>
          <a:xfrm>
            <a:off x="134753" y="3429000"/>
            <a:ext cx="5115106" cy="1842920"/>
            <a:chOff x="142694" y="1341325"/>
            <a:chExt cx="5115106" cy="1842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D64C20-D3E9-46C4-894B-A9F7CFE0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94" y="1341325"/>
              <a:ext cx="5115106" cy="184292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170274-9CA6-48B5-957A-92A9AFF92ECA}"/>
                </a:ext>
              </a:extLst>
            </p:cNvPr>
            <p:cNvGrpSpPr/>
            <p:nvPr/>
          </p:nvGrpSpPr>
          <p:grpSpPr>
            <a:xfrm>
              <a:off x="1524669" y="1536519"/>
              <a:ext cx="3370338" cy="1299853"/>
              <a:chOff x="2727289" y="4294192"/>
              <a:chExt cx="3370338" cy="129985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8FB0A1-67F5-4D2B-B76E-3568A0EE94B7}"/>
                  </a:ext>
                </a:extLst>
              </p:cNvPr>
              <p:cNvSpPr txBox="1"/>
              <p:nvPr/>
            </p:nvSpPr>
            <p:spPr>
              <a:xfrm>
                <a:off x="2727289" y="528626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640595-6631-4B9F-81E0-CBAD942216EB}"/>
                  </a:ext>
                </a:extLst>
              </p:cNvPr>
              <p:cNvSpPr txBox="1"/>
              <p:nvPr/>
            </p:nvSpPr>
            <p:spPr>
              <a:xfrm>
                <a:off x="3014077" y="512590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86CE2-AA6A-4485-87AA-8FCF7C85A243}"/>
                  </a:ext>
                </a:extLst>
              </p:cNvPr>
              <p:cNvSpPr txBox="1"/>
              <p:nvPr/>
            </p:nvSpPr>
            <p:spPr>
              <a:xfrm>
                <a:off x="3300188" y="469691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17E0A-427A-48DA-98E8-AA697EC7BFAE}"/>
                  </a:ext>
                </a:extLst>
              </p:cNvPr>
              <p:cNvSpPr txBox="1"/>
              <p:nvPr/>
            </p:nvSpPr>
            <p:spPr>
              <a:xfrm>
                <a:off x="3902867" y="452960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9BCBFB-CAC8-4614-85B9-CB6AAEC98796}"/>
                  </a:ext>
                </a:extLst>
              </p:cNvPr>
              <p:cNvSpPr txBox="1"/>
              <p:nvPr/>
            </p:nvSpPr>
            <p:spPr>
              <a:xfrm>
                <a:off x="5067173" y="4367427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69F36-B90D-4485-90B0-566B62700D14}"/>
                  </a:ext>
                </a:extLst>
              </p:cNvPr>
              <p:cNvSpPr txBox="1"/>
              <p:nvPr/>
            </p:nvSpPr>
            <p:spPr>
              <a:xfrm>
                <a:off x="4228819" y="447934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72B385-1995-4C6C-AB5A-EF8388EEDAF2}"/>
                  </a:ext>
                </a:extLst>
              </p:cNvPr>
              <p:cNvSpPr txBox="1"/>
              <p:nvPr/>
            </p:nvSpPr>
            <p:spPr>
              <a:xfrm>
                <a:off x="5821589" y="4294192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BB454D-A6AE-42CF-9C12-D06E4BE1DCE1}"/>
                </a:ext>
              </a:extLst>
            </p:cNvPr>
            <p:cNvGrpSpPr/>
            <p:nvPr/>
          </p:nvGrpSpPr>
          <p:grpSpPr>
            <a:xfrm>
              <a:off x="1627835" y="1536519"/>
              <a:ext cx="3234666" cy="1316220"/>
              <a:chOff x="1627835" y="1536519"/>
              <a:chExt cx="3234666" cy="13162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5D69B81-3D62-4F35-8045-B50ACCB96F43}"/>
                  </a:ext>
                </a:extLst>
              </p:cNvPr>
              <p:cNvSpPr/>
              <p:nvPr/>
            </p:nvSpPr>
            <p:spPr>
              <a:xfrm>
                <a:off x="1627835" y="2780373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871186-CC9A-4D7F-86C4-AB7DD2E2F766}"/>
                  </a:ext>
                </a:extLst>
              </p:cNvPr>
              <p:cNvSpPr/>
              <p:nvPr/>
            </p:nvSpPr>
            <p:spPr>
              <a:xfrm>
                <a:off x="1913293" y="2610118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5B8450-0A1E-493D-8AF3-B32FACF37088}"/>
                  </a:ext>
                </a:extLst>
              </p:cNvPr>
              <p:cNvSpPr/>
              <p:nvPr/>
            </p:nvSpPr>
            <p:spPr>
              <a:xfrm>
                <a:off x="2261939" y="213193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30DBC3-85E8-4BAD-9568-559F30015A50}"/>
                  </a:ext>
                </a:extLst>
              </p:cNvPr>
              <p:cNvSpPr/>
              <p:nvPr/>
            </p:nvSpPr>
            <p:spPr>
              <a:xfrm>
                <a:off x="2794026" y="1771930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241FBFF-C701-4636-9D5D-497A99A3A70D}"/>
                  </a:ext>
                </a:extLst>
              </p:cNvPr>
              <p:cNvSpPr/>
              <p:nvPr/>
            </p:nvSpPr>
            <p:spPr>
              <a:xfrm>
                <a:off x="3966389" y="160888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8A979EA-15ED-47D1-AEFD-7B9742CFB978}"/>
                  </a:ext>
                </a:extLst>
              </p:cNvPr>
              <p:cNvSpPr/>
              <p:nvPr/>
            </p:nvSpPr>
            <p:spPr>
              <a:xfrm>
                <a:off x="4790135" y="153651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FD1AFF-5BE3-491B-BD45-7A600592037B}"/>
                  </a:ext>
                </a:extLst>
              </p:cNvPr>
              <p:cNvSpPr/>
              <p:nvPr/>
            </p:nvSpPr>
            <p:spPr>
              <a:xfrm>
                <a:off x="3113963" y="171877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81FA4-00A0-4610-BF46-E437B29A6375}"/>
              </a:ext>
            </a:extLst>
          </p:cNvPr>
          <p:cNvGrpSpPr/>
          <p:nvPr/>
        </p:nvGrpSpPr>
        <p:grpSpPr>
          <a:xfrm>
            <a:off x="140879" y="1472646"/>
            <a:ext cx="5108980" cy="1860007"/>
            <a:chOff x="0" y="1471083"/>
            <a:chExt cx="7216870" cy="26274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48E439-9179-4739-98B5-077CA590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B20BEB-5F9E-4CE6-951C-A86B5BA3FCD1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1DABEF5-C81D-4E20-8084-BB4A145DE328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1B4D703-CAFF-46BD-B2C2-4722D9CEDED3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E00E6BB-FF97-4BC9-92DB-943E6C871A1A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966175F-B3DD-4F76-A4C7-3FBEA68D87B1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01CF41D-09A0-4929-9193-6C89B58D741E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0E9E154-2A8C-44E3-9A5A-A0F535B667AB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BD64F58-B5F5-4C85-9ED4-DB4A5F93D06A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BB23E4-C81F-462E-A0DD-3EA9DEB843F6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618EA-4C61-4C35-A89D-7A6129A0BD10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B6D46A-EF3B-4ECD-B2AD-2474D99E83C8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B95E25-4006-4CDB-9525-D215DB23525C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39DB86-095E-400A-B9DA-9A9D953C0E17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0F82CA-1CEF-45FA-8E3E-439221F82308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8822BC-BB96-4183-8A8C-2187331CE899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BDE6C6-A704-4211-998A-5C74E63808AB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9C655D-8FDE-440E-8D72-3B83F3EFF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35" y="1583520"/>
            <a:ext cx="6011177" cy="3688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7E7AB7-1AA8-43FA-98BF-CA7E76DB4661}"/>
              </a:ext>
            </a:extLst>
          </p:cNvPr>
          <p:cNvSpPr txBox="1"/>
          <p:nvPr/>
        </p:nvSpPr>
        <p:spPr>
          <a:xfrm>
            <a:off x="2189424" y="5295234"/>
            <a:ext cx="5097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Moment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 prior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range of seismic moments</a:t>
            </a:r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D5D44030-7571-40D4-AD48-BC1597334363}"/>
              </a:ext>
            </a:extLst>
          </p:cNvPr>
          <p:cNvSpPr/>
          <p:nvPr/>
        </p:nvSpPr>
        <p:spPr>
          <a:xfrm>
            <a:off x="1806319" y="1872620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E928-E083-4F9E-A6A5-8F8E6C9A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46"/>
            <a:ext cx="10515600" cy="1325563"/>
          </a:xfrm>
        </p:spPr>
        <p:txBody>
          <a:bodyPr/>
          <a:lstStyle/>
          <a:p>
            <a:r>
              <a:rPr lang="en-US" dirty="0"/>
              <a:t>Methods 4: Fractal Dimension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8C19D0-47E4-4BDE-8FE4-38F5D0F867F3}"/>
              </a:ext>
            </a:extLst>
          </p:cNvPr>
          <p:cNvGrpSpPr/>
          <p:nvPr/>
        </p:nvGrpSpPr>
        <p:grpSpPr>
          <a:xfrm>
            <a:off x="399741" y="1314153"/>
            <a:ext cx="5108980" cy="1860007"/>
            <a:chOff x="0" y="1471083"/>
            <a:chExt cx="7216870" cy="2627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65F31B-6DBD-45F6-8D2D-58A0A175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915D17-F61E-44F4-949A-D933B6E2C452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0DBD36-7AC2-47AE-9723-3227E0D930F4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B0AB6D-F6DE-4EC3-895E-BF055CA2D4FB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AF8ED4-8622-4DBC-B262-6C7E260F6820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9BF39DA-229C-4852-BCFC-AFB75006E728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DFDF7-739F-4C5E-917B-50EDF84B3DB0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A8B4DB-7987-464F-BE03-6D3DB8ED7A51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22FBD0-C58E-4098-A424-D5232774F878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B8FD92-C62D-44C0-8BF8-ADBD3110E23B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CA5CE4-9D79-4473-A307-4BC8B9679B8C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27C5F1-D913-487A-84E1-8E1D08AEC1AC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BF43D-D5D1-42DC-835E-76AF5DF15A29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04793D-0C10-40A6-BE53-08BA5ECC61D4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E8A4A7-BCCC-4292-A4FF-B793E798D1ED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E827AB-44EF-498E-909F-5C8FC547359F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FFCCF-828D-4A4D-9ADF-018D41AECED2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2D1300-EE24-4FAE-B83B-DB012A3C3702}"/>
                  </a:ext>
                </a:extLst>
              </p:cNvPr>
              <p:cNvSpPr/>
              <p:nvPr/>
            </p:nvSpPr>
            <p:spPr>
              <a:xfrm>
                <a:off x="6811557" y="1342409"/>
                <a:ext cx="4007644" cy="1620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Correlation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1350" i="1" dirty="0"/>
              </a:p>
              <a:p>
                <a:r>
                  <a:rPr lang="en-US" sz="1050" dirty="0"/>
                  <a:t>D is the fractal dimension, </a:t>
                </a:r>
              </a:p>
              <a:p>
                <a:r>
                  <a:rPr lang="en-US" sz="1050" dirty="0"/>
                  <a:t>N is the number of microcrack pairs</a:t>
                </a:r>
              </a:p>
              <a:p>
                <a:r>
                  <a:rPr lang="en-US" sz="1050" dirty="0"/>
                  <a:t>R is the radius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2D1300-EE24-4FAE-B83B-DB012A3C3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557" y="1342409"/>
                <a:ext cx="4007644" cy="1620059"/>
              </a:xfrm>
              <a:prstGeom prst="rect">
                <a:avLst/>
              </a:prstGeom>
              <a:blipFill>
                <a:blip r:embed="rId3"/>
                <a:stretch>
                  <a:fillRect l="-304" t="-376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63FBBAB-3D4A-4A06-AFF8-9D945466098A}"/>
              </a:ext>
            </a:extLst>
          </p:cNvPr>
          <p:cNvSpPr/>
          <p:nvPr/>
        </p:nvSpPr>
        <p:spPr>
          <a:xfrm>
            <a:off x="6811557" y="6072199"/>
            <a:ext cx="41290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/>
              <a:t>High D-value: Distributed Damage </a:t>
            </a:r>
          </a:p>
          <a:p>
            <a:r>
              <a:rPr lang="en-US" sz="1350" b="1" dirty="0"/>
              <a:t>Low D-value: Localized Damage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9A69A9-AEF1-4ACF-A1C3-86529C59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73" y="2955880"/>
            <a:ext cx="4155091" cy="3116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711775-FD22-458B-84A9-77BD0B83C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1" y="3365661"/>
            <a:ext cx="4812562" cy="34754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F10378-4514-4AD2-A9D8-93BCD16C41D3}"/>
              </a:ext>
            </a:extLst>
          </p:cNvPr>
          <p:cNvSpPr txBox="1"/>
          <p:nvPr/>
        </p:nvSpPr>
        <p:spPr>
          <a:xfrm>
            <a:off x="653747" y="3256720"/>
            <a:ext cx="195413" cy="217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315-4E31-43AA-9253-50223FDA701D}"/>
              </a:ext>
            </a:extLst>
          </p:cNvPr>
          <p:cNvSpPr txBox="1"/>
          <p:nvPr/>
        </p:nvSpPr>
        <p:spPr>
          <a:xfrm>
            <a:off x="3127086" y="32567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E153C-1C2D-4C64-BBE7-D204ECB1B2FC}"/>
              </a:ext>
            </a:extLst>
          </p:cNvPr>
          <p:cNvSpPr txBox="1"/>
          <p:nvPr/>
        </p:nvSpPr>
        <p:spPr>
          <a:xfrm>
            <a:off x="653747" y="488552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5223D-5E9D-4539-8CFC-6034D35CF194}"/>
              </a:ext>
            </a:extLst>
          </p:cNvPr>
          <p:cNvSpPr txBox="1"/>
          <p:nvPr/>
        </p:nvSpPr>
        <p:spPr>
          <a:xfrm>
            <a:off x="3089590" y="48653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3674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0EE487-7F73-41EB-8A5F-FDCE4E8E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3" y="735207"/>
            <a:ext cx="5334744" cy="4001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C6935-8EB9-40EE-8FE3-4095E36B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Results 4: D-value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096261-EFE6-4C29-8518-E1FC183D8395}"/>
              </a:ext>
            </a:extLst>
          </p:cNvPr>
          <p:cNvGrpSpPr/>
          <p:nvPr/>
        </p:nvGrpSpPr>
        <p:grpSpPr>
          <a:xfrm>
            <a:off x="107726" y="961952"/>
            <a:ext cx="5108980" cy="1860007"/>
            <a:chOff x="0" y="1471083"/>
            <a:chExt cx="7216870" cy="262741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FA4EA0D-39F3-4471-AC63-81590018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0BF0F38-9440-4D05-9C5C-EC14C2804C94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8282761-74A6-4382-975D-6F5F3FB0AF7D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F588A47-F3C4-41F4-99FF-E754DF10B0BE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8F8088C-7C58-4698-BA15-97DD09F0C4BE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F3B070-F830-40F4-9362-5E3F07380F8B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C5AD31B-B19B-4D7D-AAA3-4C162A61C26D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6CC7F45-E808-47ED-9CDE-38A67D9D85A9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BBB319C-7FF4-43B2-863A-9D95D68012C4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1583CF-C001-47FE-B7B8-2AD08F283D7F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CC593E-FB30-4D70-87B5-0269846ACC0C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A08053-42E6-41CD-8CA6-870177F08D40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C38667-C069-4F04-B7C1-A3A1FAE35828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FFCD33-623F-419A-AE8E-E536631E6597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91A5875-462D-4CB8-8A73-5D7963E794C7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AC8E3E-460C-4313-BD08-7510C8A6135D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91168C-51AE-4B97-900A-C1F142372068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12E6E41-3FFD-4FAA-B364-9A66CECA81CE}"/>
              </a:ext>
            </a:extLst>
          </p:cNvPr>
          <p:cNvSpPr txBox="1"/>
          <p:nvPr/>
        </p:nvSpPr>
        <p:spPr>
          <a:xfrm>
            <a:off x="5875134" y="4920929"/>
            <a:ext cx="509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Damage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Fractal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312E-814E-4092-A203-8F23EED783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1"/>
          <a:stretch/>
        </p:blipFill>
        <p:spPr>
          <a:xfrm>
            <a:off x="107726" y="2821959"/>
            <a:ext cx="5108980" cy="2051832"/>
          </a:xfrm>
          <a:prstGeom prst="rect">
            <a:avLst/>
          </a:prstGeom>
        </p:spPr>
      </p:pic>
      <p:sp>
        <p:nvSpPr>
          <p:cNvPr id="82" name="Star: 5 Points 81">
            <a:extLst>
              <a:ext uri="{FF2B5EF4-FFF2-40B4-BE49-F238E27FC236}">
                <a16:creationId xmlns:a16="http://schemas.microsoft.com/office/drawing/2014/main" id="{20EBB7DA-E72D-41B7-951B-F3A21F2C0001}"/>
              </a:ext>
            </a:extLst>
          </p:cNvPr>
          <p:cNvSpPr/>
          <p:nvPr/>
        </p:nvSpPr>
        <p:spPr>
          <a:xfrm>
            <a:off x="1773166" y="1374641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tar: 5 Points 82">
            <a:extLst>
              <a:ext uri="{FF2B5EF4-FFF2-40B4-BE49-F238E27FC236}">
                <a16:creationId xmlns:a16="http://schemas.microsoft.com/office/drawing/2014/main" id="{F015D05E-9093-494C-AA79-EAAA5F84D8C3}"/>
              </a:ext>
            </a:extLst>
          </p:cNvPr>
          <p:cNvSpPr/>
          <p:nvPr/>
        </p:nvSpPr>
        <p:spPr>
          <a:xfrm>
            <a:off x="1818012" y="3307510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ar: 5 Points 83">
            <a:extLst>
              <a:ext uri="{FF2B5EF4-FFF2-40B4-BE49-F238E27FC236}">
                <a16:creationId xmlns:a16="http://schemas.microsoft.com/office/drawing/2014/main" id="{C7C832A1-DA55-4F03-A8AD-6A5C738787DA}"/>
              </a:ext>
            </a:extLst>
          </p:cNvPr>
          <p:cNvSpPr/>
          <p:nvPr/>
        </p:nvSpPr>
        <p:spPr>
          <a:xfrm>
            <a:off x="7652116" y="1628182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tar: 5 Points 84">
            <a:extLst>
              <a:ext uri="{FF2B5EF4-FFF2-40B4-BE49-F238E27FC236}">
                <a16:creationId xmlns:a16="http://schemas.microsoft.com/office/drawing/2014/main" id="{DF10961A-12E3-463E-8463-894F345614A5}"/>
              </a:ext>
            </a:extLst>
          </p:cNvPr>
          <p:cNvSpPr/>
          <p:nvPr/>
        </p:nvSpPr>
        <p:spPr>
          <a:xfrm>
            <a:off x="7655018" y="1945845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tar: 5 Points 85">
            <a:extLst>
              <a:ext uri="{FF2B5EF4-FFF2-40B4-BE49-F238E27FC236}">
                <a16:creationId xmlns:a16="http://schemas.microsoft.com/office/drawing/2014/main" id="{7536AEA9-F2E0-4BCF-A573-BD9F9C2D5A4C}"/>
              </a:ext>
            </a:extLst>
          </p:cNvPr>
          <p:cNvSpPr/>
          <p:nvPr/>
        </p:nvSpPr>
        <p:spPr>
          <a:xfrm>
            <a:off x="7652116" y="1762723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3936-8A0D-4E73-B510-8EA76362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Summary of Precursory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A22D-34B4-42E7-B642-C5E33FF6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83" y="1477872"/>
            <a:ext cx="5257800" cy="5495927"/>
          </a:xfrm>
        </p:spPr>
        <p:txBody>
          <a:bodyPr>
            <a:normAutofit/>
          </a:bodyPr>
          <a:lstStyle/>
          <a:p>
            <a:r>
              <a:rPr lang="en-US" dirty="0"/>
              <a:t>Microcracking Activity:</a:t>
            </a:r>
          </a:p>
          <a:p>
            <a:pPr lvl="1"/>
            <a:r>
              <a:rPr lang="en-US" dirty="0"/>
              <a:t>High Rate</a:t>
            </a:r>
          </a:p>
          <a:p>
            <a:pPr lvl="1"/>
            <a:r>
              <a:rPr lang="en-US" dirty="0"/>
              <a:t>High Shear microcracking</a:t>
            </a:r>
          </a:p>
          <a:p>
            <a:pPr lvl="1"/>
            <a:endParaRPr lang="en-US" dirty="0"/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High Variance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Moment: </a:t>
            </a:r>
          </a:p>
          <a:p>
            <a:pPr lvl="1"/>
            <a:r>
              <a:rPr lang="en-US" dirty="0"/>
              <a:t>Low b-values</a:t>
            </a:r>
          </a:p>
          <a:p>
            <a:pPr lvl="1"/>
            <a:r>
              <a:rPr lang="en-US" dirty="0"/>
              <a:t>Increase in moment range</a:t>
            </a:r>
          </a:p>
          <a:p>
            <a:endParaRPr lang="en-US" dirty="0"/>
          </a:p>
          <a:p>
            <a:r>
              <a:rPr lang="en-US" dirty="0"/>
              <a:t>Decline in D-values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A361C-EFC9-415E-A9D7-A4F608A2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50" y="1477872"/>
            <a:ext cx="3935950" cy="5046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5E899-6D07-487F-AC5F-464188FA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477872"/>
            <a:ext cx="3457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4169-A435-482D-B08F-B61D3B26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predicts failure in stick-slip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D55-CB9F-4981-B5E2-F1FD4DE0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8" y="1573767"/>
            <a:ext cx="7182708" cy="4919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9AB04-18FF-44C3-8869-9BB18FAF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06" y="1573767"/>
            <a:ext cx="4244901" cy="291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8D17B-2B88-47AF-81BE-B7AC4DB4536F}"/>
              </a:ext>
            </a:extLst>
          </p:cNvPr>
          <p:cNvSpPr txBox="1"/>
          <p:nvPr/>
        </p:nvSpPr>
        <p:spPr>
          <a:xfrm>
            <a:off x="7712766" y="4598503"/>
            <a:ext cx="393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Rouet</a:t>
            </a:r>
            <a:r>
              <a:rPr lang="en-US" dirty="0"/>
              <a:t>-Leduc et al., 2017: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AE energy shows strongest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can be used to predict time to failure </a:t>
            </a:r>
          </a:p>
        </p:txBody>
      </p:sp>
    </p:spTree>
    <p:extLst>
      <p:ext uri="{BB962C8B-B14F-4D97-AF65-F5344CB8AC3E}">
        <p14:creationId xmlns:p14="http://schemas.microsoft.com/office/powerpoint/2010/main" val="75408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7500"/>
            <a:ext cx="66532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7491405" y="1587500"/>
            <a:ext cx="40528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 Shear Fraction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Fracture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Moment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Confining Pressure on Rock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Outputs: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45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DA3AAD1-FFBE-4C11-BF96-68A3F54A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" y="1457252"/>
            <a:ext cx="3985971" cy="275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0" y="1498805"/>
            <a:ext cx="4216914" cy="2757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141688" y="4559990"/>
            <a:ext cx="3392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from 0 to 50 MPa: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Fractal Dimension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96909-42CB-484E-8B10-131D06BD1C3D}"/>
              </a:ext>
            </a:extLst>
          </p:cNvPr>
          <p:cNvSpPr/>
          <p:nvPr/>
        </p:nvSpPr>
        <p:spPr>
          <a:xfrm>
            <a:off x="8164074" y="2174538"/>
            <a:ext cx="374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0AD1B-97BD-42B6-AC15-BF95EE977B21}"/>
              </a:ext>
            </a:extLst>
          </p:cNvPr>
          <p:cNvSpPr txBox="1"/>
          <p:nvPr/>
        </p:nvSpPr>
        <p:spPr>
          <a:xfrm>
            <a:off x="4532293" y="4559990"/>
            <a:ext cx="7263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dataset: [91 (samples) x10 (experiments)] x 7 (parameters)</a:t>
            </a:r>
          </a:p>
          <a:p>
            <a:pPr lvl="1"/>
            <a:r>
              <a:rPr lang="en-US"/>
              <a:t>		[910 x 7]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 70%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Testing: 30% of dataset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070273-3E9F-4BB9-80D8-A4AA3098D9F6}"/>
              </a:ext>
            </a:extLst>
          </p:cNvPr>
          <p:cNvSpPr/>
          <p:nvPr/>
        </p:nvSpPr>
        <p:spPr>
          <a:xfrm>
            <a:off x="1078029" y="2046895"/>
            <a:ext cx="105878" cy="1058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D8AEA2-83E8-4CE5-BB59-CB6A48CBDB10}"/>
              </a:ext>
            </a:extLst>
          </p:cNvPr>
          <p:cNvSpPr/>
          <p:nvPr/>
        </p:nvSpPr>
        <p:spPr>
          <a:xfrm>
            <a:off x="1260909" y="2046895"/>
            <a:ext cx="213754" cy="1058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7C2E09-1548-4AFB-B925-D3CC8FD08729}"/>
              </a:ext>
            </a:extLst>
          </p:cNvPr>
          <p:cNvSpPr/>
          <p:nvPr/>
        </p:nvSpPr>
        <p:spPr>
          <a:xfrm rot="16200000">
            <a:off x="1024091" y="1845526"/>
            <a:ext cx="213754" cy="1058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E61DAF6-9872-4FC5-8F4B-5CE5C86ECA11}"/>
              </a:ext>
            </a:extLst>
          </p:cNvPr>
          <p:cNvSpPr/>
          <p:nvPr/>
        </p:nvSpPr>
        <p:spPr>
          <a:xfrm>
            <a:off x="1367786" y="1744707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8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32183EF-74B7-42FD-B718-85CB6B34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57" y="2474180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FA2D2-3B68-48A1-B4BE-A536556F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ML Result 1: Predicting Axial Stress to Failure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9A671-06BD-4812-9E14-497DB484902B}"/>
              </a:ext>
            </a:extLst>
          </p:cNvPr>
          <p:cNvSpPr txBox="1"/>
          <p:nvPr/>
        </p:nvSpPr>
        <p:spPr>
          <a:xfrm>
            <a:off x="7647" y="5916415"/>
            <a:ext cx="2026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Targets</a:t>
            </a:r>
          </a:p>
          <a:p>
            <a:r>
              <a:rPr lang="en-US" dirty="0">
                <a:solidFill>
                  <a:srgbClr val="FF0000"/>
                </a:solidFill>
              </a:rPr>
              <a:t>Training Predictions</a:t>
            </a:r>
          </a:p>
          <a:p>
            <a:r>
              <a:rPr lang="en-US" dirty="0">
                <a:solidFill>
                  <a:srgbClr val="00B050"/>
                </a:solidFill>
              </a:rPr>
              <a:t>Testing Predictions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39FD1D-CDF8-4180-9B09-48B77020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2" y="1035905"/>
            <a:ext cx="5095875" cy="1438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D12724-FE8E-478D-AB13-4081FA12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57" y="881062"/>
            <a:ext cx="5510113" cy="55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4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1F279A6-F135-41DC-822A-2014516FE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98" y="1357401"/>
            <a:ext cx="6963000" cy="5222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915DE-474D-4484-B6AB-AE0899BC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Test: 25 MPa Experiment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2567F2-AC44-46F0-98CA-FB013058698C}"/>
              </a:ext>
            </a:extLst>
          </p:cNvPr>
          <p:cNvCxnSpPr>
            <a:cxnSpLocks/>
          </p:cNvCxnSpPr>
          <p:nvPr/>
        </p:nvCxnSpPr>
        <p:spPr>
          <a:xfrm>
            <a:off x="2964580" y="3705727"/>
            <a:ext cx="53516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7995FD7-AA4D-4FF6-A6DE-C737880B06DE}"/>
              </a:ext>
            </a:extLst>
          </p:cNvPr>
          <p:cNvSpPr/>
          <p:nvPr/>
        </p:nvSpPr>
        <p:spPr>
          <a:xfrm>
            <a:off x="4387957" y="3593141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C0AA6-FDE1-46D4-8DE4-5A437CA0CBE6}"/>
              </a:ext>
            </a:extLst>
          </p:cNvPr>
          <p:cNvSpPr txBox="1"/>
          <p:nvPr/>
        </p:nvSpPr>
        <p:spPr>
          <a:xfrm>
            <a:off x="6997272" y="3783860"/>
            <a:ext cx="116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Pre-failure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E507F-7F33-492C-ACC7-B205004F220B}"/>
              </a:ext>
            </a:extLst>
          </p:cNvPr>
          <p:cNvSpPr txBox="1"/>
          <p:nvPr/>
        </p:nvSpPr>
        <p:spPr>
          <a:xfrm>
            <a:off x="6952869" y="3336394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Post-failure</a:t>
            </a:r>
          </a:p>
        </p:txBody>
      </p:sp>
    </p:spTree>
    <p:extLst>
      <p:ext uri="{BB962C8B-B14F-4D97-AF65-F5344CB8AC3E}">
        <p14:creationId xmlns:p14="http://schemas.microsoft.com/office/powerpoint/2010/main" val="375581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BD1C-3417-483C-9E69-B7B5DCC4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25"/>
            <a:ext cx="10515600" cy="1325563"/>
          </a:xfrm>
        </p:spPr>
        <p:txBody>
          <a:bodyPr/>
          <a:lstStyle/>
          <a:p>
            <a:r>
              <a:rPr lang="en-US" dirty="0"/>
              <a:t>ML Result 3: Predicting Axial Strain to Failure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F4E43-BCF8-4F29-972C-37F7F9D6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054317"/>
            <a:ext cx="5095875" cy="1438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D3558-95CB-41DB-AAD1-7AB5BD7BC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45" y="2492592"/>
            <a:ext cx="53340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39E575-65FB-4579-ACB1-88A554AFE293}"/>
              </a:ext>
            </a:extLst>
          </p:cNvPr>
          <p:cNvSpPr txBox="1"/>
          <p:nvPr/>
        </p:nvSpPr>
        <p:spPr>
          <a:xfrm>
            <a:off x="7647" y="5916415"/>
            <a:ext cx="2026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Targets</a:t>
            </a:r>
          </a:p>
          <a:p>
            <a:r>
              <a:rPr lang="en-US" dirty="0">
                <a:solidFill>
                  <a:srgbClr val="FF0000"/>
                </a:solidFill>
              </a:rPr>
              <a:t>Training Predictions</a:t>
            </a:r>
          </a:p>
          <a:p>
            <a:r>
              <a:rPr lang="en-US" dirty="0">
                <a:solidFill>
                  <a:srgbClr val="00B050"/>
                </a:solidFill>
              </a:rPr>
              <a:t>Testing Predictions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A1621-1188-4F74-A74E-9165CDD4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680" y="943276"/>
            <a:ext cx="5549816" cy="55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9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15DE-474D-4484-B6AB-AE0899BC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Test: 25 MPa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18BD-EEA9-4A62-A38C-3F2B8D39D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48" y="1685323"/>
            <a:ext cx="6896903" cy="517267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BA1EC5-018B-417D-A131-DB8C38D4997A}"/>
              </a:ext>
            </a:extLst>
          </p:cNvPr>
          <p:cNvCxnSpPr>
            <a:cxnSpLocks/>
          </p:cNvCxnSpPr>
          <p:nvPr/>
        </p:nvCxnSpPr>
        <p:spPr>
          <a:xfrm>
            <a:off x="3561347" y="5101390"/>
            <a:ext cx="53516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490A2B80-95ED-43AD-9D56-2599E1D9E982}"/>
              </a:ext>
            </a:extLst>
          </p:cNvPr>
          <p:cNvSpPr/>
          <p:nvPr/>
        </p:nvSpPr>
        <p:spPr>
          <a:xfrm>
            <a:off x="4895622" y="4988803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B30D-D12D-4364-BF0D-8501F4F1574C}"/>
              </a:ext>
            </a:extLst>
          </p:cNvPr>
          <p:cNvSpPr txBox="1"/>
          <p:nvPr/>
        </p:nvSpPr>
        <p:spPr>
          <a:xfrm>
            <a:off x="7594039" y="5179523"/>
            <a:ext cx="116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D9A22-9C64-43FF-A1C9-1417CE1E7220}"/>
              </a:ext>
            </a:extLst>
          </p:cNvPr>
          <p:cNvSpPr txBox="1"/>
          <p:nvPr/>
        </p:nvSpPr>
        <p:spPr>
          <a:xfrm>
            <a:off x="7549636" y="4732057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Post-failure</a:t>
            </a:r>
          </a:p>
        </p:txBody>
      </p:sp>
    </p:spTree>
    <p:extLst>
      <p:ext uri="{BB962C8B-B14F-4D97-AF65-F5344CB8AC3E}">
        <p14:creationId xmlns:p14="http://schemas.microsoft.com/office/powerpoint/2010/main" val="383893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DEDB-0BBD-424C-AC5B-025C9C8A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CE0C-2E8F-4033-8E36-B9456285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Identified statistical precursory signatures of deformation using:</a:t>
            </a:r>
          </a:p>
          <a:p>
            <a:pPr lvl="1"/>
            <a:r>
              <a:rPr lang="en-US" dirty="0"/>
              <a:t>Microcrack Growth (Rate of Microcracking)</a:t>
            </a:r>
          </a:p>
          <a:p>
            <a:pPr lvl="1"/>
            <a:r>
              <a:rPr lang="en-US" dirty="0"/>
              <a:t>Fracture Energy (Variance of Energy)</a:t>
            </a:r>
          </a:p>
          <a:p>
            <a:pPr lvl="1"/>
            <a:r>
              <a:rPr lang="en-US" dirty="0"/>
              <a:t>Moment magnitude (b-value and Moment Range)</a:t>
            </a:r>
          </a:p>
          <a:p>
            <a:pPr lvl="1"/>
            <a:r>
              <a:rPr lang="en-US" dirty="0"/>
              <a:t>Spatial Distribution of Microcracks (D-value)</a:t>
            </a:r>
          </a:p>
          <a:p>
            <a:pPr lvl="1"/>
            <a:endParaRPr lang="en-US" dirty="0"/>
          </a:p>
          <a:p>
            <a:r>
              <a:rPr lang="en-US" dirty="0"/>
              <a:t>Applied Neural Networks on precursory signatures to predict</a:t>
            </a:r>
          </a:p>
          <a:p>
            <a:pPr lvl="1"/>
            <a:r>
              <a:rPr lang="en-US" dirty="0"/>
              <a:t>Axial Stress to Failure </a:t>
            </a:r>
          </a:p>
          <a:p>
            <a:pPr lvl="1"/>
            <a:r>
              <a:rPr lang="en-US" dirty="0"/>
              <a:t>Axial Strain to Failure</a:t>
            </a:r>
          </a:p>
        </p:txBody>
      </p:sp>
    </p:spTree>
    <p:extLst>
      <p:ext uri="{BB962C8B-B14F-4D97-AF65-F5344CB8AC3E}">
        <p14:creationId xmlns:p14="http://schemas.microsoft.com/office/powerpoint/2010/main" val="256163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E1C-381D-4ABC-8088-43E4F76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1C11-A904-4253-83BD-07CFC050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Neural Network Architecture </a:t>
            </a:r>
          </a:p>
          <a:p>
            <a:pPr lvl="1"/>
            <a:r>
              <a:rPr lang="en-US" dirty="0"/>
              <a:t>Add more features? </a:t>
            </a:r>
          </a:p>
          <a:p>
            <a:pPr lvl="1"/>
            <a:r>
              <a:rPr lang="en-US" dirty="0"/>
              <a:t>Investigate biases and weights</a:t>
            </a:r>
          </a:p>
          <a:p>
            <a:pPr lvl="1"/>
            <a:r>
              <a:rPr lang="en-US" dirty="0"/>
              <a:t>Hidden Layers and Number of Neurons</a:t>
            </a:r>
          </a:p>
          <a:p>
            <a:endParaRPr lang="en-US" dirty="0"/>
          </a:p>
          <a:p>
            <a:r>
              <a:rPr lang="en-US" dirty="0"/>
              <a:t>Improve Neural Network Predictions</a:t>
            </a:r>
          </a:p>
        </p:txBody>
      </p:sp>
    </p:spTree>
    <p:extLst>
      <p:ext uri="{BB962C8B-B14F-4D97-AF65-F5344CB8AC3E}">
        <p14:creationId xmlns:p14="http://schemas.microsoft.com/office/powerpoint/2010/main" val="424269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F70F-69CA-4D72-A10B-EF0B69D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Precursory Signatures (Lei et al., 2006)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2D115-DDE8-4834-9B03-78F20B98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09" y="1373310"/>
            <a:ext cx="4969560" cy="5255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44F8B-F0B2-44D7-896A-4598E67BEC40}"/>
              </a:ext>
            </a:extLst>
          </p:cNvPr>
          <p:cNvSpPr txBox="1"/>
          <p:nvPr/>
        </p:nvSpPr>
        <p:spPr>
          <a:xfrm>
            <a:off x="728869" y="1304929"/>
            <a:ext cx="89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Granite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0721-D0FD-42F8-927E-1F991DE8B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69" y="1506022"/>
            <a:ext cx="3935950" cy="504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A3887-5890-4511-819A-5311E2628DB6}"/>
              </a:ext>
            </a:extLst>
          </p:cNvPr>
          <p:cNvSpPr txBox="1"/>
          <p:nvPr/>
        </p:nvSpPr>
        <p:spPr>
          <a:xfrm>
            <a:off x="5537410" y="1311145"/>
            <a:ext cx="72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310EB-A60A-4714-B4D9-AFFBF89D809B}"/>
              </a:ext>
            </a:extLst>
          </p:cNvPr>
          <p:cNvSpPr txBox="1"/>
          <p:nvPr/>
        </p:nvSpPr>
        <p:spPr>
          <a:xfrm>
            <a:off x="9122519" y="1934817"/>
            <a:ext cx="3069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to failure: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6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74B0-BEF7-4636-96C7-90B69C4E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EE91-3F47-4833-8801-D95643EC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“Each parameter is a function of the temporal distance to the critical point”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“An integrated analysis of two or more parameters may lead to more effective means of predicting time of the critical point”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Quantify temporal signatures of deformation in granular rock</a:t>
            </a:r>
          </a:p>
          <a:p>
            <a:r>
              <a:rPr lang="en-US" dirty="0"/>
              <a:t>Can they be combined to build a predictive tool?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2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36E7-698C-4613-A937-27B800B4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using Discrete Element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B4C26-D521-493C-826D-E4EA9DB149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2" y="1690688"/>
            <a:ext cx="5751178" cy="2363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6CA72-8064-4A67-8323-0EAE2C94F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2" y="4508336"/>
            <a:ext cx="2596855" cy="131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A22D2-8670-4D1D-9DAB-FB3DA4EF9D2E}"/>
              </a:ext>
            </a:extLst>
          </p:cNvPr>
          <p:cNvSpPr txBox="1"/>
          <p:nvPr/>
        </p:nvSpPr>
        <p:spPr>
          <a:xfrm>
            <a:off x="2941677" y="4508336"/>
            <a:ext cx="3154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Induced Bonds can fail in different modes: </a:t>
            </a:r>
          </a:p>
          <a:p>
            <a:r>
              <a:rPr lang="en-US" sz="1350" dirty="0">
                <a:solidFill>
                  <a:srgbClr val="C00000"/>
                </a:solidFill>
              </a:rPr>
              <a:t>Tensile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Shear</a:t>
            </a:r>
            <a:r>
              <a:rPr lang="en-US" sz="1350" dirty="0"/>
              <a:t> </a:t>
            </a:r>
          </a:p>
          <a:p>
            <a:r>
              <a:rPr lang="en-US" sz="1350" dirty="0">
                <a:solidFill>
                  <a:schemeClr val="accent6"/>
                </a:solidFill>
              </a:rPr>
              <a:t>Rotation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0FE290-E44E-4137-8265-25F8F127B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190574"/>
            <a:ext cx="2267266" cy="15337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8E8950-5CC2-4FBA-A100-CEE9705F0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4766048"/>
            <a:ext cx="2267266" cy="1619476"/>
          </a:xfrm>
          <a:prstGeom prst="rect">
            <a:avLst/>
          </a:prstGeom>
        </p:spPr>
      </p:pic>
      <p:sp>
        <p:nvSpPr>
          <p:cNvPr id="37" name="Right Arrow 12">
            <a:extLst>
              <a:ext uri="{FF2B5EF4-FFF2-40B4-BE49-F238E27FC236}">
                <a16:creationId xmlns:a16="http://schemas.microsoft.com/office/drawing/2014/main" id="{E06FD3D5-C34B-4871-8D09-8D557095812D}"/>
              </a:ext>
            </a:extLst>
          </p:cNvPr>
          <p:cNvSpPr/>
          <p:nvPr/>
        </p:nvSpPr>
        <p:spPr>
          <a:xfrm rot="5400000" flipV="1">
            <a:off x="9310034" y="1463127"/>
            <a:ext cx="252912" cy="16516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2BB0F-C5D2-4D49-912D-5B7AD41C5B97}"/>
              </a:ext>
            </a:extLst>
          </p:cNvPr>
          <p:cNvSpPr txBox="1"/>
          <p:nvPr/>
        </p:nvSpPr>
        <p:spPr>
          <a:xfrm>
            <a:off x="9251105" y="1063191"/>
            <a:ext cx="53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n-US" baseline="-25000" dirty="0"/>
              <a:t>pre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282DBF-EF8B-42FD-9085-EEF3BDC38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475" y="1708573"/>
            <a:ext cx="1408030" cy="139048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6C072F-5EEB-4D8F-81F9-B9589C9FC923}"/>
              </a:ext>
            </a:extLst>
          </p:cNvPr>
          <p:cNvCxnSpPr/>
          <p:nvPr/>
        </p:nvCxnSpPr>
        <p:spPr>
          <a:xfrm>
            <a:off x="8732475" y="1708573"/>
            <a:ext cx="0" cy="136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C60AC7-90A0-488B-B809-FCFBD6F6F86D}"/>
              </a:ext>
            </a:extLst>
          </p:cNvPr>
          <p:cNvCxnSpPr/>
          <p:nvPr/>
        </p:nvCxnSpPr>
        <p:spPr>
          <a:xfrm>
            <a:off x="10140505" y="1708572"/>
            <a:ext cx="0" cy="13691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B6B0-E8D4-4B98-803B-2EB93252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Biaxial Experiments on Berea Sandstone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35DF2-6EBC-4C99-82E6-9D9B3F7C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18" y="4140054"/>
            <a:ext cx="5035908" cy="26000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E7AD5F-DBB2-437B-B665-F8B767BC6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29666"/>
              </p:ext>
            </p:extLst>
          </p:nvPr>
        </p:nvGraphicFramePr>
        <p:xfrm>
          <a:off x="110922" y="4140053"/>
          <a:ext cx="3275547" cy="2600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5206">
                  <a:extLst>
                    <a:ext uri="{9D8B030D-6E8A-4147-A177-3AD203B41FA5}">
                      <a16:colId xmlns:a16="http://schemas.microsoft.com/office/drawing/2014/main" val="317688639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1059375648"/>
                    </a:ext>
                  </a:extLst>
                </a:gridCol>
                <a:gridCol w="1012385">
                  <a:extLst>
                    <a:ext uri="{9D8B030D-6E8A-4147-A177-3AD203B41FA5}">
                      <a16:colId xmlns:a16="http://schemas.microsoft.com/office/drawing/2014/main" val="3464045312"/>
                    </a:ext>
                  </a:extLst>
                </a:gridCol>
              </a:tblGrid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Modeled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5131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UCS (MPa)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 85.05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8022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Young’s Modulus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65856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Cohesion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26.10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9064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6668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00F26A10-CEBA-440D-B0E3-006CE393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21" y="1470362"/>
            <a:ext cx="2648005" cy="25060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BF6A7D1-339B-4E9B-828A-6F025FC893EA}"/>
              </a:ext>
            </a:extLst>
          </p:cNvPr>
          <p:cNvGrpSpPr/>
          <p:nvPr/>
        </p:nvGrpSpPr>
        <p:grpSpPr>
          <a:xfrm>
            <a:off x="-73744" y="1470362"/>
            <a:ext cx="9414465" cy="1785207"/>
            <a:chOff x="-77306" y="1348518"/>
            <a:chExt cx="12047925" cy="22845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38FAD6-0849-47B9-A7C4-2B2CD90A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81" y="1348518"/>
              <a:ext cx="11749238" cy="22845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C47A0-DD9E-4F43-AE42-2B90D2E56BE8}"/>
                </a:ext>
              </a:extLst>
            </p:cNvPr>
            <p:cNvSpPr txBox="1"/>
            <p:nvPr/>
          </p:nvSpPr>
          <p:spPr>
            <a:xfrm>
              <a:off x="-77306" y="2366242"/>
              <a:ext cx="472643" cy="70075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>
                  <a:solidFill>
                    <a:schemeClr val="accent3"/>
                  </a:solidFill>
                </a:rPr>
                <a:t>3 .8 cm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45C989-94C1-4061-97EA-C7DE171AD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10" y="4115662"/>
            <a:ext cx="3275546" cy="26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E626-FA05-439C-98EC-DC266AA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0"/>
            <a:ext cx="10515600" cy="1325563"/>
          </a:xfrm>
        </p:spPr>
        <p:txBody>
          <a:bodyPr/>
          <a:lstStyle/>
          <a:p>
            <a:r>
              <a:rPr lang="en-US" dirty="0"/>
              <a:t>Method 1: Microcrack Growth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FCAEF-2146-4EE5-B782-518091EDD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376" y="3631131"/>
            <a:ext cx="7216870" cy="26274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BC7E9-11CC-4024-9819-9DE75007AEFC}"/>
              </a:ext>
            </a:extLst>
          </p:cNvPr>
          <p:cNvGrpSpPr/>
          <p:nvPr/>
        </p:nvGrpSpPr>
        <p:grpSpPr>
          <a:xfrm>
            <a:off x="0" y="1030262"/>
            <a:ext cx="12057246" cy="2284574"/>
            <a:chOff x="-86627" y="1348518"/>
            <a:chExt cx="12057246" cy="228457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13249D-AA13-40F1-9629-219C9AF6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81" y="1348518"/>
              <a:ext cx="11749238" cy="22845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8BECBE-DB8D-4027-B804-D95F9371000F}"/>
                </a:ext>
              </a:extLst>
            </p:cNvPr>
            <p:cNvSpPr txBox="1"/>
            <p:nvPr/>
          </p:nvSpPr>
          <p:spPr>
            <a:xfrm>
              <a:off x="-86627" y="2237856"/>
              <a:ext cx="430887" cy="69506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</a:rPr>
                <a:t>3 .8 cm</a:t>
              </a:r>
            </a:p>
          </p:txBody>
        </p:sp>
      </p:grpSp>
      <p:pic>
        <p:nvPicPr>
          <p:cNvPr id="5" name="Rock_Damage">
            <a:hlinkClick r:id="" action="ppaction://media"/>
            <a:extLst>
              <a:ext uri="{FF2B5EF4-FFF2-40B4-BE49-F238E27FC236}">
                <a16:creationId xmlns:a16="http://schemas.microsoft.com/office/drawing/2014/main" id="{5FC53EBC-E520-4E52-ACF0-5B17106FD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8008" y="3198595"/>
            <a:ext cx="4629752" cy="3472314"/>
          </a:xfrm>
          <a:prstGeom prst="rect">
            <a:avLst/>
          </a:prstGeom>
        </p:spPr>
      </p:pic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39D5BA70-7109-4859-961E-C097CBDCE7CC}"/>
              </a:ext>
            </a:extLst>
          </p:cNvPr>
          <p:cNvSpPr/>
          <p:nvPr/>
        </p:nvSpPr>
        <p:spPr>
          <a:xfrm>
            <a:off x="7254242" y="4236272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9FAFC-718F-4EB4-A202-82081FD9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7" y="1218752"/>
            <a:ext cx="5108980" cy="1860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4BBB490-78D2-4352-B6B2-AE263127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34"/>
            <a:ext cx="10515600" cy="1325563"/>
          </a:xfrm>
        </p:spPr>
        <p:txBody>
          <a:bodyPr/>
          <a:lstStyle/>
          <a:p>
            <a:r>
              <a:rPr lang="en-US" dirty="0"/>
              <a:t>Results 1: Microcrack Growth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D13600-789F-4D2A-9974-862B4072F3D0}"/>
              </a:ext>
            </a:extLst>
          </p:cNvPr>
          <p:cNvSpPr txBox="1"/>
          <p:nvPr/>
        </p:nvSpPr>
        <p:spPr>
          <a:xfrm>
            <a:off x="6718935" y="1370599"/>
            <a:ext cx="4640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Microcracking Rate prior to failure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Shear microcracking prior to failure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CC912-62E1-4D72-A991-7450DD06A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8" y="2886255"/>
            <a:ext cx="4729980" cy="3767404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BB58693C-D6EA-4A4D-A6E6-EE29B4B876CB}"/>
              </a:ext>
            </a:extLst>
          </p:cNvPr>
          <p:cNvSpPr/>
          <p:nvPr/>
        </p:nvSpPr>
        <p:spPr>
          <a:xfrm>
            <a:off x="2184934" y="1603629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A74E45C-100F-4C7D-B822-7BD2DF83F50F}"/>
              </a:ext>
            </a:extLst>
          </p:cNvPr>
          <p:cNvSpPr/>
          <p:nvPr/>
        </p:nvSpPr>
        <p:spPr>
          <a:xfrm>
            <a:off x="2184934" y="3203829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1AB3D5C9-07D6-4DA1-936C-958822E0AB97}"/>
              </a:ext>
            </a:extLst>
          </p:cNvPr>
          <p:cNvSpPr/>
          <p:nvPr/>
        </p:nvSpPr>
        <p:spPr>
          <a:xfrm>
            <a:off x="2184934" y="5414077"/>
            <a:ext cx="225171" cy="225171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26D2-BB86-4324-8413-42E4C0A4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1: Microcrack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DF414-AC91-455D-8BED-42FAECFF1C67}"/>
              </a:ext>
            </a:extLst>
          </p:cNvPr>
          <p:cNvSpPr txBox="1"/>
          <p:nvPr/>
        </p:nvSpPr>
        <p:spPr>
          <a:xfrm>
            <a:off x="4004331" y="5126065"/>
            <a:ext cx="4640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Microcracking Rate prior to failure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Shear microcracking prior to failure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ED616A-E252-4D78-9E14-5C43D4FCDED8}"/>
              </a:ext>
            </a:extLst>
          </p:cNvPr>
          <p:cNvGrpSpPr/>
          <p:nvPr/>
        </p:nvGrpSpPr>
        <p:grpSpPr>
          <a:xfrm>
            <a:off x="6324564" y="837225"/>
            <a:ext cx="5334744" cy="4001058"/>
            <a:chOff x="511504" y="879832"/>
            <a:chExt cx="5334744" cy="400105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A45D5E-2A92-4D19-AA44-18C47A1FA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04" y="879832"/>
              <a:ext cx="5334744" cy="4001058"/>
            </a:xfrm>
            <a:prstGeom prst="rect">
              <a:avLst/>
            </a:prstGeom>
          </p:spPr>
        </p:pic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9CAF905D-E735-4D3D-9DEA-A18E873F4EC5}"/>
                </a:ext>
              </a:extLst>
            </p:cNvPr>
            <p:cNvSpPr/>
            <p:nvPr/>
          </p:nvSpPr>
          <p:spPr>
            <a:xfrm>
              <a:off x="2316763" y="2131025"/>
              <a:ext cx="225171" cy="225171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D361CD68-2962-4381-9B9E-5DA4F14FBD61}"/>
                </a:ext>
              </a:extLst>
            </p:cNvPr>
            <p:cNvSpPr/>
            <p:nvPr/>
          </p:nvSpPr>
          <p:spPr>
            <a:xfrm>
              <a:off x="2316764" y="2595500"/>
              <a:ext cx="225171" cy="225171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B54A742F-F300-41C0-B617-9F1E30752121}"/>
                </a:ext>
              </a:extLst>
            </p:cNvPr>
            <p:cNvSpPr/>
            <p:nvPr/>
          </p:nvSpPr>
          <p:spPr>
            <a:xfrm>
              <a:off x="2316764" y="4028348"/>
              <a:ext cx="225171" cy="225171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A6B16D-D509-4FC9-B891-4DBF2F1E0765}"/>
              </a:ext>
            </a:extLst>
          </p:cNvPr>
          <p:cNvGrpSpPr/>
          <p:nvPr/>
        </p:nvGrpSpPr>
        <p:grpSpPr>
          <a:xfrm>
            <a:off x="301592" y="837225"/>
            <a:ext cx="5334744" cy="4001058"/>
            <a:chOff x="6096000" y="879832"/>
            <a:chExt cx="5334744" cy="400105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036D1E-57C0-45AB-A3F5-70EB8BC8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79832"/>
              <a:ext cx="5334744" cy="4001058"/>
            </a:xfrm>
            <a:prstGeom prst="rect">
              <a:avLst/>
            </a:prstGeom>
          </p:spPr>
        </p:pic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B6D73A80-3393-4B88-B231-FE4DDFE2F983}"/>
                </a:ext>
              </a:extLst>
            </p:cNvPr>
            <p:cNvSpPr/>
            <p:nvPr/>
          </p:nvSpPr>
          <p:spPr>
            <a:xfrm>
              <a:off x="7830878" y="1215721"/>
              <a:ext cx="225171" cy="225171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62BB6B8D-F406-4F53-AF02-274EC3D4693A}"/>
                </a:ext>
              </a:extLst>
            </p:cNvPr>
            <p:cNvSpPr/>
            <p:nvPr/>
          </p:nvSpPr>
          <p:spPr>
            <a:xfrm>
              <a:off x="7830878" y="2113608"/>
              <a:ext cx="225171" cy="225171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05435103-A2D1-4C53-B9BE-581C0D6DE590}"/>
                </a:ext>
              </a:extLst>
            </p:cNvPr>
            <p:cNvSpPr/>
            <p:nvPr/>
          </p:nvSpPr>
          <p:spPr>
            <a:xfrm>
              <a:off x="7830877" y="1680491"/>
              <a:ext cx="225171" cy="225171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533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</TotalTime>
  <Words>765</Words>
  <Application>Microsoft Office PowerPoint</Application>
  <PresentationFormat>Widescreen</PresentationFormat>
  <Paragraphs>243</Paragraphs>
  <Slides>27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Predicting Shear Fracture Growth in Sandstone</vt:lpstr>
      <vt:lpstr>ML predicts failure in stick-slip experiments</vt:lpstr>
      <vt:lpstr>Precursory Signatures (Lei et al., 2006)</vt:lpstr>
      <vt:lpstr>Objectives</vt:lpstr>
      <vt:lpstr>Experiments using Discrete Element Method</vt:lpstr>
      <vt:lpstr>Biaxial Experiments on Berea Sandstone</vt:lpstr>
      <vt:lpstr>Method 1: Microcrack Growth</vt:lpstr>
      <vt:lpstr>Results 1: Microcrack Growth</vt:lpstr>
      <vt:lpstr>Results 1: Microcrack Growth</vt:lpstr>
      <vt:lpstr>Methods 2: Fracture Energy</vt:lpstr>
      <vt:lpstr>Results 2: Fracture Energy</vt:lpstr>
      <vt:lpstr>Results 2: Fracture Energy</vt:lpstr>
      <vt:lpstr>Methods 3: Moment Magnitude</vt:lpstr>
      <vt:lpstr>Results 3: b-value</vt:lpstr>
      <vt:lpstr>Results 3: b-value</vt:lpstr>
      <vt:lpstr>Why does b-value change? </vt:lpstr>
      <vt:lpstr>Methods 4: Fractal Dimension</vt:lpstr>
      <vt:lpstr>Results 4: D-value</vt:lpstr>
      <vt:lpstr>Summary of Precursory Signatures</vt:lpstr>
      <vt:lpstr>Predicting Rock Failure using Neural Networks</vt:lpstr>
      <vt:lpstr>Predicting Rock Failure using Neural Networks</vt:lpstr>
      <vt:lpstr>ML Result 1: Predicting Axial Stress to Failure</vt:lpstr>
      <vt:lpstr>Blind Test: 25 MPa Experiment</vt:lpstr>
      <vt:lpstr>ML Result 3: Predicting Axial Strain to Failure</vt:lpstr>
      <vt:lpstr>Blind Test: 25 MPa Experiment</vt:lpstr>
      <vt:lpstr>Summary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Precursory Signatures of Rock Failure </dc:title>
  <dc:creator>Harsh Vora</dc:creator>
  <cp:lastModifiedBy>Harsh Vora</cp:lastModifiedBy>
  <cp:revision>93</cp:revision>
  <dcterms:created xsi:type="dcterms:W3CDTF">2018-11-14T20:35:35Z</dcterms:created>
  <dcterms:modified xsi:type="dcterms:W3CDTF">2019-04-24T22:56:20Z</dcterms:modified>
</cp:coreProperties>
</file>